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8" r:id="rId11"/>
    <p:sldId id="269" r:id="rId12"/>
    <p:sldId id="266" r:id="rId13"/>
    <p:sldId id="267" r:id="rId14"/>
  </p:sldIdLst>
  <p:sldSz cx="9144000" cy="6858000" type="screen4x3"/>
  <p:notesSz cx="9144000" cy="6858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Times" panose="02020603050405020304" pitchFamily="18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061" autoAdjust="0"/>
  </p:normalViewPr>
  <p:slideViewPr>
    <p:cSldViewPr>
      <p:cViewPr varScale="1">
        <p:scale>
          <a:sx n="64" d="100"/>
          <a:sy n="64" d="100"/>
        </p:scale>
        <p:origin x="1566" y="7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214939-E3D2-4A01-A00B-9F275A54F777}" type="datetimeFigureOut">
              <a:rPr lang="en-IN" smtClean="0"/>
              <a:t>27-06-2023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769E03-D564-49FA-AA0C-95491EC7ACA3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69E03-D564-49FA-AA0C-95491EC7ACA3}" type="slidenum">
              <a:rPr lang="en-IN" smtClean="0"/>
              <a:t>9</a:t>
            </a:fld>
            <a:endParaRPr lang="en-IN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69E03-D564-49FA-AA0C-95491EC7ACA3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4026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769E03-D564-49FA-AA0C-95491EC7ACA3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2969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643890" marR="5080" indent="-631190">
              <a:lnSpc>
                <a:spcPts val="1440"/>
              </a:lnSpc>
              <a:spcBef>
                <a:spcPts val="35"/>
              </a:spcBef>
            </a:pPr>
            <a:r>
              <a:rPr spc="-5" dirty="0"/>
              <a:t>Department of ECE, CMR Engineering  College, Hyderabad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lang="en-US" spc="-5"/>
              <a:t>27/6/2022</a:t>
            </a: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42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00AF50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643890" marR="5080" indent="-631190">
              <a:lnSpc>
                <a:spcPts val="1440"/>
              </a:lnSpc>
              <a:spcBef>
                <a:spcPts val="35"/>
              </a:spcBef>
            </a:pPr>
            <a:r>
              <a:rPr spc="-5" dirty="0"/>
              <a:t>Department of ECE, CMR Engineering  College, Hyderabad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lang="en-US" spc="-5"/>
              <a:t>27/6/2022</a:t>
            </a: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42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00AF50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643890" marR="5080" indent="-631190">
              <a:lnSpc>
                <a:spcPts val="1440"/>
              </a:lnSpc>
              <a:spcBef>
                <a:spcPts val="35"/>
              </a:spcBef>
            </a:pPr>
            <a:r>
              <a:rPr spc="-5" dirty="0"/>
              <a:t>Department of ECE, CMR Engineering  College, Hyderabad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lang="en-US" spc="-5"/>
              <a:t>27/6/2022</a:t>
            </a:r>
            <a:endParaRPr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42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1" i="0">
                <a:solidFill>
                  <a:srgbClr val="00AF50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643890" marR="5080" indent="-631190">
              <a:lnSpc>
                <a:spcPts val="1440"/>
              </a:lnSpc>
              <a:spcBef>
                <a:spcPts val="35"/>
              </a:spcBef>
            </a:pPr>
            <a:r>
              <a:rPr spc="-5" dirty="0"/>
              <a:t>Department of ECE, CMR Engineering  College, Hyderabad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lang="en-US" spc="-5"/>
              <a:t>27/6/2022</a:t>
            </a:r>
            <a:endParaRPr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42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643890" marR="5080" indent="-631190">
              <a:lnSpc>
                <a:spcPts val="1440"/>
              </a:lnSpc>
              <a:spcBef>
                <a:spcPts val="35"/>
              </a:spcBef>
            </a:pPr>
            <a:r>
              <a:rPr spc="-5" dirty="0"/>
              <a:t>Department of ECE, CMR Engineering  College, Hyderabad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lang="en-US" spc="-5"/>
              <a:t>27/6/2022</a:t>
            </a:r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42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680334" y="2420619"/>
            <a:ext cx="3783330" cy="6972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1" i="0">
                <a:solidFill>
                  <a:srgbClr val="00AF50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5939" y="1574838"/>
            <a:ext cx="8072120" cy="3352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tx1"/>
                </a:solidFill>
                <a:latin typeface="Times New Roman" panose="02020603050405020304"/>
                <a:cs typeface="Times New Roman" panose="020206030504050203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256279" y="6350466"/>
            <a:ext cx="2631440" cy="379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643890" marR="5080" indent="-631190">
              <a:lnSpc>
                <a:spcPts val="1440"/>
              </a:lnSpc>
              <a:spcBef>
                <a:spcPts val="35"/>
              </a:spcBef>
            </a:pPr>
            <a:r>
              <a:rPr spc="-5" dirty="0"/>
              <a:t>Department of ECE, CMR Engineering  College, Hyderabad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5940" y="6441271"/>
            <a:ext cx="617855" cy="1962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12700">
              <a:lnSpc>
                <a:spcPts val="1425"/>
              </a:lnSpc>
            </a:pPr>
            <a:r>
              <a:rPr lang="en-US" spc="-5"/>
              <a:t>27/6/2022</a:t>
            </a:r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388350" y="6441271"/>
            <a:ext cx="245745" cy="1962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pPr marL="38100">
              <a:lnSpc>
                <a:spcPts val="1425"/>
              </a:lnSpc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14599" y="414312"/>
            <a:ext cx="5380990" cy="7340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2800" spc="-5" dirty="0">
                <a:solidFill>
                  <a:srgbClr val="E36C09"/>
                </a:solidFill>
              </a:rPr>
              <a:t>CMR ENGINEERING</a:t>
            </a:r>
            <a:r>
              <a:rPr sz="2800" spc="-40" dirty="0">
                <a:solidFill>
                  <a:srgbClr val="E36C09"/>
                </a:solidFill>
              </a:rPr>
              <a:t> </a:t>
            </a:r>
            <a:r>
              <a:rPr sz="2800" dirty="0">
                <a:solidFill>
                  <a:srgbClr val="E36C09"/>
                </a:solidFill>
              </a:rPr>
              <a:t>COLLEGE</a:t>
            </a:r>
            <a:endParaRPr sz="2800" dirty="0"/>
          </a:p>
          <a:p>
            <a:pPr marL="1270" algn="ctr">
              <a:lnSpc>
                <a:spcPct val="100000"/>
              </a:lnSpc>
              <a:spcBef>
                <a:spcPts val="65"/>
              </a:spcBef>
            </a:pPr>
            <a:r>
              <a:rPr sz="1800" spc="-5" dirty="0">
                <a:solidFill>
                  <a:srgbClr val="FF0000"/>
                </a:solidFill>
              </a:rPr>
              <a:t>UGC AUTONOMOUS</a:t>
            </a:r>
            <a:endParaRPr sz="1800" dirty="0"/>
          </a:p>
        </p:txBody>
      </p:sp>
      <p:sp>
        <p:nvSpPr>
          <p:cNvPr id="3" name="object 3"/>
          <p:cNvSpPr txBox="1"/>
          <p:nvPr/>
        </p:nvSpPr>
        <p:spPr>
          <a:xfrm>
            <a:off x="387007" y="1556792"/>
            <a:ext cx="8441055" cy="21287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2400" b="1" spc="-5" dirty="0">
                <a:solidFill>
                  <a:srgbClr val="006FC0"/>
                </a:solidFill>
                <a:latin typeface="Times New Roman" panose="02020603050405020304"/>
                <a:cs typeface="Times New Roman" panose="02020603050405020304"/>
              </a:rPr>
              <a:t>Department </a:t>
            </a:r>
            <a:r>
              <a:rPr sz="2400" b="1" dirty="0">
                <a:solidFill>
                  <a:srgbClr val="006FC0"/>
                </a:solidFill>
                <a:latin typeface="Times New Roman" panose="02020603050405020304"/>
                <a:cs typeface="Times New Roman" panose="02020603050405020304"/>
              </a:rPr>
              <a:t>of </a:t>
            </a:r>
            <a:r>
              <a:rPr sz="2400" b="1" spc="-5" dirty="0">
                <a:solidFill>
                  <a:srgbClr val="006FC0"/>
                </a:solidFill>
                <a:latin typeface="Times New Roman" panose="02020603050405020304"/>
                <a:cs typeface="Times New Roman" panose="02020603050405020304"/>
              </a:rPr>
              <a:t>Electronics </a:t>
            </a:r>
            <a:r>
              <a:rPr sz="2400" b="1" dirty="0">
                <a:solidFill>
                  <a:srgbClr val="006FC0"/>
                </a:solidFill>
                <a:latin typeface="Times New Roman" panose="02020603050405020304"/>
                <a:cs typeface="Times New Roman" panose="02020603050405020304"/>
              </a:rPr>
              <a:t>and </a:t>
            </a:r>
            <a:r>
              <a:rPr sz="2400" b="1" spc="-5" dirty="0">
                <a:solidFill>
                  <a:srgbClr val="006FC0"/>
                </a:solidFill>
                <a:latin typeface="Times New Roman" panose="02020603050405020304"/>
                <a:cs typeface="Times New Roman" panose="02020603050405020304"/>
              </a:rPr>
              <a:t>Communication</a:t>
            </a:r>
            <a:r>
              <a:rPr lang="en-US" sz="2400" b="1" spc="-5" dirty="0">
                <a:solidFill>
                  <a:srgbClr val="006FC0"/>
                </a:solidFill>
                <a:latin typeface="Times New Roman" panose="02020603050405020304"/>
                <a:cs typeface="Times New Roman" panose="02020603050405020304"/>
              </a:rPr>
              <a:t>s</a:t>
            </a:r>
            <a:r>
              <a:rPr sz="2400" b="1" spc="-5" dirty="0">
                <a:solidFill>
                  <a:srgbClr val="006FC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b="1" spc="40" dirty="0">
                <a:solidFill>
                  <a:srgbClr val="006FC0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b="1" spc="-5" dirty="0">
                <a:solidFill>
                  <a:srgbClr val="006FC0"/>
                </a:solidFill>
                <a:latin typeface="Times New Roman" panose="02020603050405020304"/>
                <a:cs typeface="Times New Roman" panose="02020603050405020304"/>
              </a:rPr>
              <a:t>Engineering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100" dirty="0">
              <a:latin typeface="Times New Roman" panose="02020603050405020304"/>
              <a:cs typeface="Times New Roman" panose="02020603050405020304"/>
            </a:endParaRPr>
          </a:p>
          <a:p>
            <a:pPr marL="635" algn="ctr">
              <a:lnSpc>
                <a:spcPct val="100000"/>
              </a:lnSpc>
            </a:pPr>
            <a:r>
              <a:rPr sz="2400" b="1" dirty="0">
                <a:solidFill>
                  <a:srgbClr val="6F2F9F"/>
                </a:solidFill>
                <a:latin typeface="Times New Roman" panose="02020603050405020304"/>
                <a:cs typeface="Times New Roman" panose="02020603050405020304"/>
              </a:rPr>
              <a:t>A </a:t>
            </a:r>
            <a:r>
              <a:rPr sz="2400" b="1" spc="-5" dirty="0">
                <a:solidFill>
                  <a:srgbClr val="6F2F9F"/>
                </a:solidFill>
                <a:latin typeface="Times New Roman" panose="02020603050405020304"/>
                <a:cs typeface="Times New Roman" panose="02020603050405020304"/>
              </a:rPr>
              <a:t>M</a:t>
            </a:r>
            <a:r>
              <a:rPr lang="en-US" sz="2400" b="1" spc="-5" dirty="0">
                <a:solidFill>
                  <a:srgbClr val="6F2F9F"/>
                </a:solidFill>
                <a:latin typeface="Times New Roman" panose="02020603050405020304"/>
                <a:cs typeface="Times New Roman" panose="02020603050405020304"/>
              </a:rPr>
              <a:t>ajor</a:t>
            </a:r>
            <a:r>
              <a:rPr sz="2400" b="1" spc="-5" dirty="0">
                <a:solidFill>
                  <a:srgbClr val="6F2F9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b="1" dirty="0">
                <a:solidFill>
                  <a:srgbClr val="6F2F9F"/>
                </a:solidFill>
                <a:latin typeface="Times New Roman" panose="02020603050405020304"/>
                <a:cs typeface="Times New Roman" panose="02020603050405020304"/>
              </a:rPr>
              <a:t>Project </a:t>
            </a:r>
            <a:r>
              <a:rPr sz="2400" b="1" spc="-5" dirty="0">
                <a:solidFill>
                  <a:srgbClr val="6F2F9F"/>
                </a:solidFill>
                <a:latin typeface="Times New Roman" panose="02020603050405020304"/>
                <a:cs typeface="Times New Roman" panose="02020603050405020304"/>
              </a:rPr>
              <a:t>Presentation</a:t>
            </a:r>
            <a:r>
              <a:rPr sz="2400" b="1" spc="-20" dirty="0">
                <a:solidFill>
                  <a:srgbClr val="6F2F9F"/>
                </a:solidFill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b="1" dirty="0">
                <a:solidFill>
                  <a:srgbClr val="6F2F9F"/>
                </a:solidFill>
                <a:latin typeface="Times New Roman" panose="02020603050405020304"/>
                <a:cs typeface="Times New Roman" panose="02020603050405020304"/>
              </a:rPr>
              <a:t>on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2050" dirty="0">
              <a:latin typeface="Times New Roman" panose="02020603050405020304"/>
              <a:cs typeface="Times New Roman" panose="02020603050405020304"/>
            </a:endParaRPr>
          </a:p>
          <a:p>
            <a:pPr marL="626110" marR="616585" algn="ctr">
              <a:lnSpc>
                <a:spcPct val="100000"/>
              </a:lnSpc>
            </a:pPr>
            <a:r>
              <a:rPr lang="en-US" sz="2400" b="1" dirty="0">
                <a:solidFill>
                  <a:srgbClr val="00AF50"/>
                </a:solidFill>
                <a:latin typeface="Times New Roman" panose="02020603050405020304"/>
                <a:cs typeface="Times New Roman" panose="02020603050405020304"/>
              </a:rPr>
              <a:t>Emotion Recognition from Text Stories Using </a:t>
            </a:r>
          </a:p>
          <a:p>
            <a:pPr marL="626110" marR="616585" algn="ctr">
              <a:lnSpc>
                <a:spcPct val="100000"/>
              </a:lnSpc>
            </a:pPr>
            <a:r>
              <a:rPr lang="en-US" sz="2400" b="1" dirty="0">
                <a:solidFill>
                  <a:srgbClr val="00AF50"/>
                </a:solidFill>
                <a:latin typeface="Times New Roman" panose="02020603050405020304"/>
                <a:cs typeface="Times New Roman" panose="02020603050405020304"/>
              </a:rPr>
              <a:t> Emotion Embedding Model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51520" y="4653136"/>
            <a:ext cx="3000396" cy="1362361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700" marR="5080">
              <a:lnSpc>
                <a:spcPct val="104000"/>
              </a:lnSpc>
              <a:spcBef>
                <a:spcPts val="195"/>
              </a:spcBef>
            </a:pPr>
            <a:r>
              <a:rPr sz="2000" u="sng" spc="-5" dirty="0">
                <a:uFill>
                  <a:solidFill>
                    <a:srgbClr val="000000"/>
                  </a:solidFill>
                </a:uFill>
                <a:latin typeface="Times New Roman" panose="02020603050405020304"/>
                <a:cs typeface="Times New Roman" panose="02020603050405020304"/>
              </a:rPr>
              <a:t>Under the Guidance of </a:t>
            </a:r>
            <a:r>
              <a:rPr sz="2000" spc="-5" dirty="0">
                <a:latin typeface="Times New Roman" panose="02020603050405020304"/>
                <a:cs typeface="Times New Roman" panose="02020603050405020304"/>
              </a:rPr>
              <a:t> </a:t>
            </a:r>
            <a:endParaRPr lang="en-US" sz="2000" spc="-5" dirty="0">
              <a:latin typeface="Times New Roman" panose="02020603050405020304"/>
              <a:cs typeface="Times New Roman" panose="02020603050405020304"/>
            </a:endParaRPr>
          </a:p>
          <a:p>
            <a:pPr marL="12700" marR="5080">
              <a:lnSpc>
                <a:spcPct val="104000"/>
              </a:lnSpc>
              <a:spcBef>
                <a:spcPts val="195"/>
              </a:spcBef>
            </a:pPr>
            <a:r>
              <a:rPr lang="en-US" sz="2000" spc="-5" dirty="0" err="1">
                <a:latin typeface="Times New Roman" panose="02020603050405020304"/>
                <a:cs typeface="Times New Roman" panose="02020603050405020304"/>
              </a:rPr>
              <a:t>Dr.S.Poongodi</a:t>
            </a:r>
            <a:endParaRPr lang="en-US" sz="2000" spc="-5" dirty="0">
              <a:latin typeface="Times New Roman" panose="02020603050405020304"/>
              <a:cs typeface="Times New Roman" panose="02020603050405020304"/>
            </a:endParaRPr>
          </a:p>
          <a:p>
            <a:pPr marL="12700" marR="5080">
              <a:lnSpc>
                <a:spcPct val="104000"/>
              </a:lnSpc>
              <a:spcBef>
                <a:spcPts val="195"/>
              </a:spcBef>
            </a:pPr>
            <a:r>
              <a:rPr lang="en-US" sz="2000" spc="-5" dirty="0">
                <a:latin typeface="Times New Roman" panose="02020603050405020304"/>
                <a:cs typeface="Times New Roman" panose="02020603050405020304"/>
              </a:rPr>
              <a:t>Professor</a:t>
            </a:r>
          </a:p>
          <a:p>
            <a:pPr marL="12700" marR="5080">
              <a:lnSpc>
                <a:spcPct val="104000"/>
              </a:lnSpc>
              <a:spcBef>
                <a:spcPts val="195"/>
              </a:spcBef>
            </a:pPr>
            <a:r>
              <a:rPr lang="en-US" sz="2000" spc="-5" dirty="0">
                <a:latin typeface="Times New Roman" panose="02020603050405020304"/>
                <a:cs typeface="Times New Roman" panose="02020603050405020304"/>
              </a:rPr>
              <a:t>ECE, CMREC</a:t>
            </a:r>
            <a:endParaRPr sz="2000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72000" y="4653137"/>
            <a:ext cx="4464496" cy="2419509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700" marR="774065">
              <a:lnSpc>
                <a:spcPct val="104000"/>
              </a:lnSpc>
              <a:spcBef>
                <a:spcPts val="195"/>
              </a:spcBef>
            </a:pPr>
            <a:r>
              <a:rPr sz="2000" u="sng" spc="-5" dirty="0">
                <a:uFill>
                  <a:solidFill>
                    <a:srgbClr val="000000"/>
                  </a:solidFill>
                </a:uFill>
                <a:latin typeface="Times New Roman" panose="02020603050405020304"/>
                <a:cs typeface="Times New Roman" panose="02020603050405020304"/>
              </a:rPr>
              <a:t>Submitted by: </a:t>
            </a:r>
            <a:r>
              <a:rPr sz="2000" spc="-5" dirty="0">
                <a:latin typeface="Times New Roman" panose="02020603050405020304"/>
                <a:cs typeface="Times New Roman" panose="02020603050405020304"/>
              </a:rPr>
              <a:t> </a:t>
            </a:r>
            <a:endParaRPr lang="en-US" sz="2000" spc="-5" dirty="0">
              <a:latin typeface="Times New Roman" panose="02020603050405020304"/>
              <a:cs typeface="Times New Roman" panose="02020603050405020304"/>
            </a:endParaRPr>
          </a:p>
          <a:p>
            <a:pPr marL="12700" marR="774065">
              <a:lnSpc>
                <a:spcPct val="104000"/>
              </a:lnSpc>
              <a:spcBef>
                <a:spcPts val="195"/>
              </a:spcBef>
            </a:pPr>
            <a:r>
              <a:rPr lang="en-US" sz="2000" spc="-5" dirty="0" err="1">
                <a:latin typeface="Times New Roman" panose="02020603050405020304"/>
                <a:cs typeface="Times New Roman" panose="02020603050405020304"/>
              </a:rPr>
              <a:t>Peethani</a:t>
            </a:r>
            <a:r>
              <a:rPr lang="en-US" sz="200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sz="2000" spc="-5" dirty="0" err="1">
                <a:latin typeface="Times New Roman" panose="02020603050405020304"/>
                <a:cs typeface="Times New Roman" panose="02020603050405020304"/>
              </a:rPr>
              <a:t>Nagasree</a:t>
            </a:r>
            <a:r>
              <a:rPr lang="en-US" sz="2000" spc="-5" dirty="0">
                <a:latin typeface="Times New Roman" panose="02020603050405020304"/>
                <a:cs typeface="Times New Roman" panose="02020603050405020304"/>
              </a:rPr>
              <a:t> (198R1A0401)</a:t>
            </a:r>
          </a:p>
          <a:p>
            <a:pPr marL="12700" marR="774065">
              <a:lnSpc>
                <a:spcPct val="104000"/>
              </a:lnSpc>
              <a:spcBef>
                <a:spcPts val="195"/>
              </a:spcBef>
            </a:pPr>
            <a:r>
              <a:rPr lang="en-US" sz="2000" spc="-5" dirty="0" err="1">
                <a:latin typeface="Times New Roman" panose="02020603050405020304"/>
                <a:cs typeface="Times New Roman" panose="02020603050405020304"/>
              </a:rPr>
              <a:t>Ambala</a:t>
            </a:r>
            <a:r>
              <a:rPr lang="en-US" sz="200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sz="2000" spc="-5" dirty="0" err="1">
                <a:latin typeface="Times New Roman" panose="02020603050405020304"/>
                <a:cs typeface="Times New Roman" panose="02020603050405020304"/>
              </a:rPr>
              <a:t>Naresh</a:t>
            </a:r>
            <a:r>
              <a:rPr lang="en-US" sz="2000" spc="-5" dirty="0">
                <a:latin typeface="Times New Roman" panose="02020603050405020304"/>
                <a:cs typeface="Times New Roman" panose="02020603050405020304"/>
              </a:rPr>
              <a:t>(198R1A0402)</a:t>
            </a:r>
            <a:endParaRPr lang="en-IN" sz="2000" spc="-5" dirty="0">
              <a:latin typeface="Times New Roman" panose="02020603050405020304"/>
              <a:cs typeface="Times New Roman" panose="02020603050405020304"/>
            </a:endParaRPr>
          </a:p>
          <a:p>
            <a:pPr marL="12700" marR="774065">
              <a:lnSpc>
                <a:spcPct val="104000"/>
              </a:lnSpc>
              <a:spcBef>
                <a:spcPts val="195"/>
              </a:spcBef>
            </a:pPr>
            <a:r>
              <a:rPr lang="en-US" sz="2000" spc="-5" dirty="0" err="1">
                <a:latin typeface="Times New Roman" panose="02020603050405020304"/>
                <a:cs typeface="Times New Roman" panose="02020603050405020304"/>
              </a:rPr>
              <a:t>Anand</a:t>
            </a:r>
            <a:r>
              <a:rPr lang="en-US" sz="2000" spc="-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lang="en-US" sz="2000" spc="-5" dirty="0" err="1">
                <a:latin typeface="Times New Roman" panose="02020603050405020304"/>
                <a:cs typeface="Times New Roman" panose="02020603050405020304"/>
              </a:rPr>
              <a:t>Terati</a:t>
            </a:r>
            <a:r>
              <a:rPr lang="en-US" sz="2000" spc="-5" dirty="0">
                <a:latin typeface="Times New Roman" panose="02020603050405020304"/>
                <a:cs typeface="Times New Roman" panose="02020603050405020304"/>
              </a:rPr>
              <a:t> (198R1A0403)</a:t>
            </a:r>
            <a:endParaRPr lang="en-IN" sz="2000" spc="-5" dirty="0">
              <a:latin typeface="Times New Roman" panose="02020603050405020304"/>
              <a:cs typeface="Times New Roman" panose="02020603050405020304"/>
            </a:endParaRPr>
          </a:p>
          <a:p>
            <a:pPr marL="12700" marR="774065">
              <a:lnSpc>
                <a:spcPct val="104000"/>
              </a:lnSpc>
              <a:spcBef>
                <a:spcPts val="195"/>
              </a:spcBef>
            </a:pPr>
            <a:r>
              <a:rPr lang="en-US" sz="2000" spc="-5" dirty="0" err="1">
                <a:latin typeface="Times New Roman" panose="02020603050405020304"/>
                <a:cs typeface="Times New Roman" panose="02020603050405020304"/>
              </a:rPr>
              <a:t>Ankita</a:t>
            </a:r>
            <a:r>
              <a:rPr lang="en-US" sz="2000" spc="-5" dirty="0">
                <a:latin typeface="Times New Roman" panose="02020603050405020304"/>
                <a:cs typeface="Times New Roman" panose="02020603050405020304"/>
              </a:rPr>
              <a:t> (198R1A0404)</a:t>
            </a:r>
            <a:endParaRPr lang="en-IN" sz="2000" spc="-5" dirty="0">
              <a:latin typeface="Times New Roman" panose="02020603050405020304"/>
              <a:cs typeface="Times New Roman" panose="02020603050405020304"/>
            </a:endParaRPr>
          </a:p>
          <a:p>
            <a:pPr marL="12700" marR="774065">
              <a:lnSpc>
                <a:spcPct val="104000"/>
              </a:lnSpc>
              <a:spcBef>
                <a:spcPts val="195"/>
              </a:spcBef>
            </a:pPr>
            <a:endParaRPr lang="en-IN" sz="2000" spc="-5" dirty="0">
              <a:latin typeface="Times New Roman" panose="02020603050405020304"/>
              <a:cs typeface="Times New Roman" panose="02020603050405020304"/>
            </a:endParaRPr>
          </a:p>
          <a:p>
            <a:pPr marL="12700" marR="774065">
              <a:lnSpc>
                <a:spcPct val="104000"/>
              </a:lnSpc>
              <a:spcBef>
                <a:spcPts val="195"/>
              </a:spcBef>
            </a:pPr>
            <a:endParaRPr lang="en-IN" sz="2000" spc="-5" dirty="0">
              <a:latin typeface="Times New Roman" panose="02020603050405020304"/>
              <a:cs typeface="Times New Roman" panose="02020603050405020304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736" y="736"/>
            <a:ext cx="9144000" cy="6858000"/>
            <a:chOff x="736" y="736"/>
            <a:chExt cx="9144000" cy="6858000"/>
          </a:xfrm>
        </p:grpSpPr>
        <p:sp>
          <p:nvSpPr>
            <p:cNvPr id="7" name="object 7"/>
            <p:cNvSpPr/>
            <p:nvPr/>
          </p:nvSpPr>
          <p:spPr>
            <a:xfrm>
              <a:off x="284987" y="214883"/>
              <a:ext cx="1848604" cy="1202732"/>
            </a:xfrm>
            <a:prstGeom prst="rect">
              <a:avLst/>
            </a:prstGeom>
            <a:blipFill>
              <a:blip r:embed="rId2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498" y="1498"/>
              <a:ext cx="9142730" cy="6856730"/>
            </a:xfrm>
            <a:custGeom>
              <a:avLst/>
              <a:gdLst/>
              <a:ahLst/>
              <a:cxnLst/>
              <a:rect l="l" t="t" r="r" b="b"/>
              <a:pathLst>
                <a:path w="9142730" h="6856730">
                  <a:moveTo>
                    <a:pt x="0" y="0"/>
                  </a:moveTo>
                  <a:lnTo>
                    <a:pt x="9142476" y="0"/>
                  </a:lnTo>
                  <a:lnTo>
                    <a:pt x="9142476" y="6856476"/>
                  </a:lnTo>
                  <a:lnTo>
                    <a:pt x="0" y="6856476"/>
                  </a:lnTo>
                  <a:lnTo>
                    <a:pt x="0" y="0"/>
                  </a:lnTo>
                  <a:close/>
                </a:path>
              </a:pathLst>
            </a:custGeom>
            <a:ln w="317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3275856" y="4077072"/>
            <a:ext cx="21431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Batch No: A1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4CDCE-A062-65B2-EC9F-E00987307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9832" y="321419"/>
            <a:ext cx="2088232" cy="615553"/>
          </a:xfrm>
        </p:spPr>
        <p:txBody>
          <a:bodyPr/>
          <a:lstStyle/>
          <a:p>
            <a:r>
              <a:rPr lang="en-US" sz="4000" dirty="0">
                <a:solidFill>
                  <a:srgbClr val="C00000"/>
                </a:solidFill>
              </a:rPr>
              <a:t>RESULT</a:t>
            </a:r>
            <a:endParaRPr lang="en-IN" sz="4000" dirty="0">
              <a:solidFill>
                <a:srgbClr val="C0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9B929B-6112-B93A-6131-167CE31FF4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9512" y="4814157"/>
            <a:ext cx="3744416" cy="55906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653700-5958-4411-99C0-DAC2369E0E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946" y="1326994"/>
            <a:ext cx="4768054" cy="3252393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925C5C5-6267-04C7-D419-162A824519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26994"/>
            <a:ext cx="4375946" cy="32523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F99CA5-F7E3-0DC8-062E-B9E273C63E0F}"/>
              </a:ext>
            </a:extLst>
          </p:cNvPr>
          <p:cNvSpPr txBox="1"/>
          <p:nvPr/>
        </p:nvSpPr>
        <p:spPr>
          <a:xfrm>
            <a:off x="683568" y="4849997"/>
            <a:ext cx="3240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Fig1:Input Data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7821EDD-CD7F-DCED-D59C-98C427C537C6}"/>
              </a:ext>
            </a:extLst>
          </p:cNvPr>
          <p:cNvSpPr txBox="1"/>
          <p:nvPr/>
        </p:nvSpPr>
        <p:spPr>
          <a:xfrm>
            <a:off x="5652120" y="4941168"/>
            <a:ext cx="3240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Fig2:Output Data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5589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9EDAD-7322-29C0-206F-6C3B561E3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0334" y="385501"/>
            <a:ext cx="3783330" cy="667236"/>
          </a:xfrm>
        </p:spPr>
        <p:txBody>
          <a:bodyPr/>
          <a:lstStyle/>
          <a:p>
            <a:r>
              <a:rPr lang="en-US" dirty="0"/>
              <a:t>   </a:t>
            </a:r>
            <a:r>
              <a:rPr lang="en-US" sz="4000" dirty="0">
                <a:solidFill>
                  <a:srgbClr val="C00000"/>
                </a:solidFill>
              </a:rPr>
              <a:t>RESULT</a:t>
            </a:r>
            <a:endParaRPr lang="en-IN" sz="4000" dirty="0">
              <a:solidFill>
                <a:srgbClr val="C0000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5EC7DA-2950-326C-2932-DF9999FD3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504" y="5589238"/>
            <a:ext cx="3809488" cy="792089"/>
          </a:xfrm>
        </p:spPr>
        <p:txBody>
          <a:bodyPr/>
          <a:lstStyle/>
          <a:p>
            <a:r>
              <a:rPr lang="en-US" dirty="0"/>
              <a:t>Fig3:Final Percentage of Data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E594C1-E7E1-E567-F28B-08D9766F0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2080" y="1700807"/>
            <a:ext cx="4431920" cy="35691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90C4F15-0F78-F724-D086-6DB676183A44}"/>
              </a:ext>
            </a:extLst>
          </p:cNvPr>
          <p:cNvSpPr txBox="1"/>
          <p:nvPr/>
        </p:nvSpPr>
        <p:spPr>
          <a:xfrm>
            <a:off x="5508104" y="5949280"/>
            <a:ext cx="3635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Fig4:Linegraph</a:t>
            </a:r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188EE3A-0BFE-F24B-5839-A330E4856B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1587994"/>
            <a:ext cx="4529571" cy="3682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96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46400" y="298132"/>
            <a:ext cx="309943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spc="-5" dirty="0">
                <a:solidFill>
                  <a:srgbClr val="993300"/>
                </a:solidFill>
              </a:rPr>
              <a:t>REFERENCES</a:t>
            </a:r>
            <a:endParaRPr sz="3600" dirty="0"/>
          </a:p>
        </p:txBody>
      </p:sp>
      <p:sp>
        <p:nvSpPr>
          <p:cNvPr id="3" name="object 3"/>
          <p:cNvSpPr txBox="1"/>
          <p:nvPr/>
        </p:nvSpPr>
        <p:spPr>
          <a:xfrm>
            <a:off x="107504" y="1168807"/>
            <a:ext cx="8712968" cy="386003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55600" indent="-342900">
              <a:lnSpc>
                <a:spcPct val="100000"/>
              </a:lnSpc>
              <a:spcBef>
                <a:spcPts val="575"/>
              </a:spcBef>
              <a:buFont typeface="Arial" panose="020B0604020202020204"/>
              <a:buChar char="•"/>
              <a:tabLst>
                <a:tab pos="354965" algn="l"/>
                <a:tab pos="355600" algn="l"/>
              </a:tabLst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Seyeditabari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N. Tabari, and W.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Zadrozny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“Emotion detection in text: a review,”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arXiv:1806.00674, 2018. </a:t>
            </a:r>
          </a:p>
          <a:p>
            <a:pPr marL="355600" marR="5080" indent="-342900" algn="just">
              <a:lnSpc>
                <a:spcPct val="100000"/>
              </a:lnSpc>
              <a:spcBef>
                <a:spcPts val="575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K.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Pichotta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R. Mooney, “Statistical script learning with recurrent neural networks,” in Proceedings of the Workshop on Uphill Battles in Language Processing: Scaling Early Achievements to Robust Methods, 2016, pp. 11–16. </a:t>
            </a:r>
          </a:p>
          <a:p>
            <a:pPr marL="355600" marR="5080" indent="-342900" algn="just">
              <a:lnSpc>
                <a:spcPct val="100000"/>
              </a:lnSpc>
              <a:spcBef>
                <a:spcPts val="575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P. Bojanowski, E. Grave, A.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Joulin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T.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Mikolov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“Enriching word vectors with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subword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information,” Transactions of the Association for Computational Linguistics, vol. 5, pp. 135–146, 2017.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98" y="1498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5"/>
              </a:spcBef>
            </a:pPr>
            <a:r>
              <a:rPr spc="-5" dirty="0"/>
              <a:t>THANK YOU</a:t>
            </a:r>
            <a:r>
              <a:rPr spc="-75" dirty="0"/>
              <a:t> </a:t>
            </a:r>
            <a:r>
              <a:rPr dirty="0"/>
              <a:t>!</a:t>
            </a:r>
          </a:p>
        </p:txBody>
      </p:sp>
      <p:sp>
        <p:nvSpPr>
          <p:cNvPr id="3" name="object 3"/>
          <p:cNvSpPr/>
          <p:nvPr/>
        </p:nvSpPr>
        <p:spPr>
          <a:xfrm>
            <a:off x="1498" y="1498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256279" y="6410791"/>
            <a:ext cx="2631440" cy="379095"/>
          </a:xfrm>
          <a:prstGeom prst="rect">
            <a:avLst/>
          </a:prstGeom>
        </p:spPr>
        <p:txBody>
          <a:bodyPr vert="horz" wrap="square" lIns="0" tIns="4445" rIns="0" bIns="0" rtlCol="0">
            <a:spAutoFit/>
          </a:bodyPr>
          <a:lstStyle/>
          <a:p>
            <a:pPr marL="643890" marR="5080" indent="-631190">
              <a:lnSpc>
                <a:spcPts val="1440"/>
              </a:lnSpc>
              <a:spcBef>
                <a:spcPts val="35"/>
              </a:spcBef>
            </a:pPr>
            <a:r>
              <a:rPr sz="1200" spc="-5" dirty="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Department of ECE, CMR Engineering  College, Hyderabad</a:t>
            </a:r>
            <a:endParaRPr sz="12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35940" y="6501597"/>
            <a:ext cx="835660" cy="17953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r>
              <a:rPr lang="en-US" sz="1200" spc="-5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27</a:t>
            </a:r>
            <a:r>
              <a:rPr sz="120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/</a:t>
            </a:r>
            <a:r>
              <a:rPr lang="en-US" sz="1200" spc="-5" dirty="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6</a:t>
            </a:r>
            <a:r>
              <a:rPr sz="120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/</a:t>
            </a:r>
            <a:r>
              <a:rPr sz="1200" spc="-5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202</a:t>
            </a:r>
            <a:r>
              <a:rPr sz="120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2</a:t>
            </a:r>
            <a:endParaRPr sz="12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388350" y="6501596"/>
            <a:ext cx="245745" cy="1962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425"/>
              </a:lnSpc>
            </a:pPr>
            <a:fld id="{81D60167-4931-47E6-BA6A-407CBD079E47}" type="slidenum">
              <a:rPr sz="1200" dirty="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13</a:t>
            </a:fld>
            <a:endParaRPr sz="12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256279" y="6336029"/>
            <a:ext cx="26314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5" dirty="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Department of ECE, CMR</a:t>
            </a:r>
            <a:r>
              <a:rPr sz="1200" spc="-30" dirty="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200" spc="-5" dirty="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Engineering</a:t>
            </a:r>
            <a:endParaRPr sz="12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498205" y="6426834"/>
            <a:ext cx="11048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2</a:t>
            </a:r>
            <a:endParaRPr sz="12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991485" y="526415"/>
            <a:ext cx="3100705" cy="69723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5" dirty="0">
                <a:solidFill>
                  <a:srgbClr val="C0504D"/>
                </a:solidFill>
              </a:rPr>
              <a:t>CONTENTS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414019" y="1183004"/>
            <a:ext cx="2755900" cy="4957767"/>
          </a:xfrm>
          <a:prstGeom prst="rect">
            <a:avLst/>
          </a:prstGeom>
        </p:spPr>
        <p:txBody>
          <a:bodyPr vert="horz" wrap="square" lIns="0" tIns="195580" rIns="0" bIns="0" rtlCol="0">
            <a:spAutoFit/>
          </a:bodyPr>
          <a:lstStyle/>
          <a:p>
            <a:pPr marL="584200" indent="-571500">
              <a:lnSpc>
                <a:spcPct val="100000"/>
              </a:lnSpc>
              <a:spcBef>
                <a:spcPts val="1540"/>
              </a:spcBef>
              <a:buFont typeface="Arial" panose="020B0604020202020204"/>
              <a:buChar char="•"/>
              <a:tabLst>
                <a:tab pos="583565" algn="l"/>
                <a:tab pos="584200" algn="l"/>
              </a:tabLst>
            </a:pPr>
            <a:r>
              <a:rPr sz="2400" spc="-5" dirty="0">
                <a:latin typeface="Times New Roman" panose="02020603050405020304"/>
                <a:cs typeface="Times New Roman" panose="02020603050405020304"/>
              </a:rPr>
              <a:t>Motivation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  <a:p>
            <a:pPr marL="584200" indent="-571500">
              <a:lnSpc>
                <a:spcPct val="100000"/>
              </a:lnSpc>
              <a:spcBef>
                <a:spcPts val="1440"/>
              </a:spcBef>
              <a:buFont typeface="Arial" panose="020B0604020202020204"/>
              <a:buChar char="•"/>
              <a:tabLst>
                <a:tab pos="583565" algn="l"/>
                <a:tab pos="584200" algn="l"/>
              </a:tabLst>
            </a:pPr>
            <a:r>
              <a:rPr sz="2400" spc="-5" dirty="0">
                <a:latin typeface="Times New Roman" panose="02020603050405020304"/>
                <a:cs typeface="Times New Roman" panose="02020603050405020304"/>
              </a:rPr>
              <a:t>Rationale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  <a:p>
            <a:pPr marL="584200" indent="-571500">
              <a:lnSpc>
                <a:spcPct val="100000"/>
              </a:lnSpc>
              <a:spcBef>
                <a:spcPts val="1440"/>
              </a:spcBef>
              <a:buFont typeface="Arial" panose="020B0604020202020204"/>
              <a:buChar char="•"/>
              <a:tabLst>
                <a:tab pos="583565" algn="l"/>
                <a:tab pos="584200" algn="l"/>
              </a:tabLst>
            </a:pPr>
            <a:r>
              <a:rPr sz="2400" spc="-5" dirty="0">
                <a:latin typeface="Times New Roman" panose="02020603050405020304"/>
                <a:cs typeface="Times New Roman" panose="02020603050405020304"/>
              </a:rPr>
              <a:t>Objective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  <a:p>
            <a:pPr marL="584200" indent="-571500">
              <a:lnSpc>
                <a:spcPct val="100000"/>
              </a:lnSpc>
              <a:spcBef>
                <a:spcPts val="1440"/>
              </a:spcBef>
              <a:buFont typeface="Arial" panose="020B0604020202020204"/>
              <a:buChar char="•"/>
              <a:tabLst>
                <a:tab pos="583565" algn="l"/>
                <a:tab pos="584200" algn="l"/>
              </a:tabLst>
            </a:pPr>
            <a:r>
              <a:rPr sz="2400" spc="-5" dirty="0">
                <a:latin typeface="Times New Roman" panose="02020603050405020304"/>
                <a:cs typeface="Times New Roman" panose="02020603050405020304"/>
              </a:rPr>
              <a:t>Abstract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  <a:p>
            <a:pPr marL="584200" indent="-571500">
              <a:lnSpc>
                <a:spcPct val="100000"/>
              </a:lnSpc>
              <a:spcBef>
                <a:spcPts val="1440"/>
              </a:spcBef>
              <a:buFont typeface="Arial" panose="020B0604020202020204"/>
              <a:buChar char="•"/>
              <a:tabLst>
                <a:tab pos="583565" algn="l"/>
                <a:tab pos="584200" algn="l"/>
              </a:tabLst>
            </a:pPr>
            <a:r>
              <a:rPr sz="2400" spc="-5" dirty="0">
                <a:latin typeface="Times New Roman" panose="02020603050405020304"/>
                <a:cs typeface="Times New Roman" panose="02020603050405020304"/>
              </a:rPr>
              <a:t>Existing</a:t>
            </a:r>
            <a:r>
              <a:rPr sz="2400" spc="-2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5" dirty="0">
                <a:latin typeface="Times New Roman" panose="02020603050405020304"/>
                <a:cs typeface="Times New Roman" panose="02020603050405020304"/>
              </a:rPr>
              <a:t>Method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  <a:p>
            <a:pPr marL="584200" indent="-571500">
              <a:lnSpc>
                <a:spcPct val="100000"/>
              </a:lnSpc>
              <a:spcBef>
                <a:spcPts val="1440"/>
              </a:spcBef>
              <a:buFont typeface="Arial" panose="020B0604020202020204"/>
              <a:buChar char="•"/>
              <a:tabLst>
                <a:tab pos="583565" algn="l"/>
                <a:tab pos="584200" algn="l"/>
              </a:tabLst>
            </a:pPr>
            <a:r>
              <a:rPr sz="2400" spc="-5" dirty="0">
                <a:latin typeface="Times New Roman" panose="02020603050405020304"/>
                <a:cs typeface="Times New Roman" panose="02020603050405020304"/>
              </a:rPr>
              <a:t>Proposed</a:t>
            </a:r>
            <a:r>
              <a:rPr sz="2400" spc="-40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5" dirty="0">
                <a:latin typeface="Times New Roman" panose="02020603050405020304"/>
                <a:cs typeface="Times New Roman" panose="02020603050405020304"/>
              </a:rPr>
              <a:t>Method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  <a:p>
            <a:pPr marL="584200" indent="-571500">
              <a:lnSpc>
                <a:spcPct val="100000"/>
              </a:lnSpc>
              <a:spcBef>
                <a:spcPts val="1440"/>
              </a:spcBef>
              <a:buFont typeface="Arial" panose="020B0604020202020204"/>
              <a:buChar char="•"/>
              <a:tabLst>
                <a:tab pos="583565" algn="l"/>
                <a:tab pos="584200" algn="l"/>
              </a:tabLst>
            </a:pPr>
            <a:r>
              <a:rPr sz="2400" spc="-5" dirty="0">
                <a:latin typeface="Times New Roman" panose="02020603050405020304"/>
                <a:cs typeface="Times New Roman" panose="02020603050405020304"/>
              </a:rPr>
              <a:t>Block</a:t>
            </a:r>
            <a:r>
              <a:rPr sz="2400" spc="-15" dirty="0">
                <a:latin typeface="Times New Roman" panose="02020603050405020304"/>
                <a:cs typeface="Times New Roman" panose="02020603050405020304"/>
              </a:rPr>
              <a:t> </a:t>
            </a:r>
            <a:r>
              <a:rPr sz="2400" spc="-5" dirty="0">
                <a:latin typeface="Times New Roman" panose="02020603050405020304"/>
                <a:cs typeface="Times New Roman" panose="02020603050405020304"/>
              </a:rPr>
              <a:t>Diagra</a:t>
            </a:r>
            <a:r>
              <a:rPr lang="en-US" sz="2400" spc="-5" dirty="0">
                <a:latin typeface="Times New Roman" panose="02020603050405020304"/>
                <a:cs typeface="Times New Roman" panose="02020603050405020304"/>
              </a:rPr>
              <a:t>m</a:t>
            </a:r>
          </a:p>
          <a:p>
            <a:pPr marL="584200" indent="-571500">
              <a:lnSpc>
                <a:spcPct val="100000"/>
              </a:lnSpc>
              <a:spcBef>
                <a:spcPts val="1440"/>
              </a:spcBef>
              <a:buFont typeface="Arial" panose="020B0604020202020204"/>
              <a:buChar char="•"/>
              <a:tabLst>
                <a:tab pos="583565" algn="l"/>
                <a:tab pos="584200" algn="l"/>
              </a:tabLst>
            </a:pPr>
            <a:r>
              <a:rPr lang="en-US" sz="2400" spc="-5" dirty="0">
                <a:latin typeface="Times New Roman" panose="02020603050405020304"/>
                <a:cs typeface="Times New Roman" panose="02020603050405020304"/>
              </a:rPr>
              <a:t>Result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  <a:p>
            <a:pPr marL="584200" indent="-571500">
              <a:lnSpc>
                <a:spcPct val="100000"/>
              </a:lnSpc>
              <a:spcBef>
                <a:spcPts val="1440"/>
              </a:spcBef>
              <a:buFont typeface="Arial" panose="020B0604020202020204"/>
              <a:buChar char="•"/>
              <a:tabLst>
                <a:tab pos="583565" algn="l"/>
                <a:tab pos="584200" algn="l"/>
              </a:tabLst>
            </a:pPr>
            <a:r>
              <a:rPr sz="2400" spc="-5" dirty="0">
                <a:latin typeface="Times New Roman" panose="02020603050405020304"/>
                <a:cs typeface="Times New Roman" panose="02020603050405020304"/>
              </a:rPr>
              <a:t>References</a:t>
            </a:r>
            <a:endParaRPr sz="2400" dirty="0">
              <a:latin typeface="Times New Roman" panose="02020603050405020304"/>
              <a:cs typeface="Times New Roman" panose="02020603050405020304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498" y="1498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887470" y="6533346"/>
            <a:ext cx="1369695" cy="19621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425"/>
              </a:lnSpc>
            </a:pPr>
            <a:r>
              <a:rPr sz="1200" spc="-5" dirty="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College,</a:t>
            </a:r>
            <a:r>
              <a:rPr sz="1200" spc="-60" dirty="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1200" spc="-5" dirty="0">
                <a:solidFill>
                  <a:srgbClr val="888888"/>
                </a:solidFill>
                <a:latin typeface="Arial" panose="020B0604020202020204"/>
                <a:cs typeface="Arial" panose="020B0604020202020204"/>
              </a:rPr>
              <a:t>Hyderabad</a:t>
            </a:r>
            <a:endParaRPr sz="120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665095" y="463232"/>
            <a:ext cx="381381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0" spc="-5" dirty="0">
                <a:solidFill>
                  <a:srgbClr val="993300"/>
                </a:solidFill>
              </a:rPr>
              <a:t>MOTIVATION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7504" y="1607819"/>
            <a:ext cx="8712968" cy="3549048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 algn="just">
              <a:spcBef>
                <a:spcPts val="740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3200" dirty="0">
                <a:latin typeface="Times" panose="02020603050405020304" pitchFamily="18" charset="0"/>
                <a:cs typeface="Times" panose="02020603050405020304" pitchFamily="18" charset="0"/>
              </a:rPr>
              <a:t>We analyze the emotions and sentiments of a given text or an essay using an emotion embedding model.</a:t>
            </a:r>
          </a:p>
          <a:p>
            <a:pPr marL="355600" marR="5080" indent="-342900" algn="just">
              <a:lnSpc>
                <a:spcPct val="100000"/>
              </a:lnSpc>
              <a:spcBef>
                <a:spcPts val="740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32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 accurately identify and understand the emotional content of text in order to improve human-machine interactions and to gain insights into human emotions and behavior.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98" y="1498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66389" y="463232"/>
            <a:ext cx="341122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0" spc="-5" dirty="0">
                <a:solidFill>
                  <a:srgbClr val="993300"/>
                </a:solidFill>
              </a:rPr>
              <a:t>RATIONALE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467544" y="1891907"/>
            <a:ext cx="8568952" cy="208582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marR="5080" indent="-342900" algn="just">
              <a:lnSpc>
                <a:spcPct val="100000"/>
              </a:lnSpc>
              <a:spcBef>
                <a:spcPts val="765"/>
              </a:spcBef>
              <a:buFont typeface="Arial" panose="020B0604020202020204"/>
              <a:buChar char="•"/>
              <a:tabLst>
                <a:tab pos="457200" algn="l"/>
              </a:tabLst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present a method to extract the emotion of a sentence using an emotion embedding model.</a:t>
            </a:r>
          </a:p>
          <a:p>
            <a:pPr marL="355600" marR="5080" indent="-342900" algn="just">
              <a:lnSpc>
                <a:spcPct val="100000"/>
              </a:lnSpc>
              <a:spcBef>
                <a:spcPts val="765"/>
              </a:spcBef>
              <a:buFont typeface="Arial" panose="020B0604020202020204"/>
              <a:buChar char="•"/>
              <a:tabLst>
                <a:tab pos="457200" algn="l"/>
              </a:tabLst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Sentiment emotion analysis is used to tell whether the whole text is positive or negative.</a:t>
            </a:r>
          </a:p>
        </p:txBody>
      </p:sp>
      <p:sp>
        <p:nvSpPr>
          <p:cNvPr id="4" name="object 4"/>
          <p:cNvSpPr/>
          <p:nvPr/>
        </p:nvSpPr>
        <p:spPr>
          <a:xfrm>
            <a:off x="1270" y="77470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44495" y="463232"/>
            <a:ext cx="3255645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0" spc="-5" dirty="0">
                <a:solidFill>
                  <a:srgbClr val="993300"/>
                </a:solidFill>
              </a:rPr>
              <a:t>OBJECTIVE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7504" y="1622196"/>
            <a:ext cx="8928992" cy="399147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marR="5080" indent="-342900" algn="just">
              <a:lnSpc>
                <a:spcPct val="100000"/>
              </a:lnSpc>
              <a:spcBef>
                <a:spcPts val="105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sz="3200" spc="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3200" spc="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 </a:t>
            </a:r>
            <a:r>
              <a:rPr sz="32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sz="3200" spc="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3200" spc="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</a:t>
            </a:r>
            <a:r>
              <a:rPr sz="32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</a:t>
            </a:r>
            <a:r>
              <a:rPr lang="en-US" sz="3200" spc="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analyze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emotions from story texts based on the emotional words representing each story sentence.</a:t>
            </a:r>
            <a:r>
              <a:rPr lang="en-US" sz="3200" b="0" i="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55600" marR="5080" indent="-342900" algn="just">
              <a:spcBef>
                <a:spcPts val="105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3200" dirty="0">
                <a:latin typeface="Times" panose="02020603050405020304" pitchFamily="18" charset="0"/>
                <a:cs typeface="Times" panose="02020603050405020304" pitchFamily="18" charset="0"/>
              </a:rPr>
              <a:t>Extracting emotional words from a text story dataset and detecting emotions using the proposed Natural language Processing(NLP). </a:t>
            </a:r>
          </a:p>
          <a:p>
            <a:pPr marL="355600" marR="5080" indent="-342900" algn="just">
              <a:lnSpc>
                <a:spcPct val="100000"/>
              </a:lnSpc>
              <a:spcBef>
                <a:spcPts val="105"/>
              </a:spcBef>
              <a:buFont typeface="Arial" panose="020B0604020202020204"/>
              <a:buChar char="•"/>
              <a:tabLst>
                <a:tab pos="355600" algn="l"/>
              </a:tabLst>
            </a:pPr>
            <a:endParaRPr lang="en-US" sz="3200" b="0" i="0" dirty="0">
              <a:solidFill>
                <a:srgbClr val="333333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marR="5080" indent="-342900" algn="just">
              <a:lnSpc>
                <a:spcPct val="100000"/>
              </a:lnSpc>
              <a:spcBef>
                <a:spcPts val="105"/>
              </a:spcBef>
              <a:buFont typeface="Arial" panose="020B0604020202020204"/>
              <a:buChar char="•"/>
              <a:tabLst>
                <a:tab pos="355600" algn="l"/>
              </a:tabLst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98" y="1498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37204" y="427190"/>
            <a:ext cx="3070225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0" spc="-5" dirty="0">
                <a:solidFill>
                  <a:srgbClr val="993300"/>
                </a:solidFill>
              </a:rPr>
              <a:t>ABSTRACT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7504" y="1321098"/>
            <a:ext cx="8856984" cy="5276254"/>
          </a:xfrm>
          <a:prstGeom prst="rect">
            <a:avLst/>
          </a:prstGeom>
        </p:spPr>
        <p:txBody>
          <a:bodyPr vert="horz" wrap="square" lIns="0" tIns="100965" rIns="0" bIns="0" rtlCol="0">
            <a:spAutoFit/>
          </a:bodyPr>
          <a:lstStyle/>
          <a:p>
            <a:pPr marL="355600" marR="5080" indent="-342900" algn="just">
              <a:spcBef>
                <a:spcPts val="745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Emotion can be expressed in many ways, such as facial expressions, gestures, speech, and written text.</a:t>
            </a:r>
          </a:p>
          <a:p>
            <a:pPr marL="12700" marR="5080" algn="just">
              <a:lnSpc>
                <a:spcPct val="80000"/>
              </a:lnSpc>
              <a:spcBef>
                <a:spcPts val="745"/>
              </a:spcBef>
              <a:tabLst>
                <a:tab pos="355600" algn="l"/>
              </a:tabLst>
            </a:pP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55600" marR="5080" indent="-342900" algn="just">
              <a:lnSpc>
                <a:spcPct val="80000"/>
              </a:lnSpc>
              <a:spcBef>
                <a:spcPts val="745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Emotion Detection in text documents is essentially a content-based classification problem  involving  concepts  from  the  domains  of Natural  Language  Processing  as  well as  Machine Learning</a:t>
            </a:r>
          </a:p>
          <a:p>
            <a:pPr marL="12700" marR="5080" algn="just">
              <a:lnSpc>
                <a:spcPct val="80000"/>
              </a:lnSpc>
              <a:spcBef>
                <a:spcPts val="745"/>
              </a:spcBef>
              <a:tabLst>
                <a:tab pos="355600" algn="l"/>
              </a:tabLst>
            </a:pP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55600" marR="5080" indent="-342900" algn="just">
              <a:lnSpc>
                <a:spcPct val="80000"/>
              </a:lnSpc>
              <a:spcBef>
                <a:spcPts val="745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Sentiment analysis </a:t>
            </a:r>
            <a:r>
              <a:rPr lang="en-IN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is a natural language processing technique u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sed to analyze 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sentiment of a piece of text, whether it is positive, negative, or neutral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55600" marR="5080" indent="-342900" algn="just">
              <a:lnSpc>
                <a:spcPct val="80000"/>
              </a:lnSpc>
              <a:spcBef>
                <a:spcPts val="745"/>
              </a:spcBef>
              <a:buFont typeface="Arial" panose="020B0604020202020204"/>
              <a:buChar char="•"/>
              <a:tabLst>
                <a:tab pos="355600" algn="l"/>
              </a:tabLst>
            </a:pP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marR="5080" indent="-342900" algn="just">
              <a:lnSpc>
                <a:spcPct val="80000"/>
              </a:lnSpc>
              <a:spcBef>
                <a:spcPts val="745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They generate emotion embeddings using the model and then train a logistic regression model for emotion classification. We then evaluate the model on a test set and report the accuracy. 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algn="just">
              <a:lnSpc>
                <a:spcPct val="80000"/>
              </a:lnSpc>
              <a:spcBef>
                <a:spcPts val="745"/>
              </a:spcBef>
              <a:tabLst>
                <a:tab pos="355600" algn="l"/>
              </a:tabLst>
            </a:pPr>
            <a:r>
              <a:rPr lang="en-US" sz="2400" b="0" i="0" dirty="0">
                <a:solidFill>
                  <a:srgbClr val="D1D5DB"/>
                </a:solidFill>
                <a:effectLst/>
                <a:latin typeface="Söhne"/>
              </a:rPr>
              <a:t>.</a:t>
            </a:r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98" y="1498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770379" y="193992"/>
            <a:ext cx="5603240" cy="62773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191770">
              <a:lnSpc>
                <a:spcPct val="100000"/>
              </a:lnSpc>
              <a:spcBef>
                <a:spcPts val="95"/>
              </a:spcBef>
            </a:pPr>
            <a:r>
              <a:rPr sz="4000" spc="-5" dirty="0">
                <a:solidFill>
                  <a:srgbClr val="993300"/>
                </a:solidFill>
              </a:rPr>
              <a:t>EXISTING METHOD </a:t>
            </a:r>
            <a:endParaRPr sz="4000" dirty="0"/>
          </a:p>
        </p:txBody>
      </p:sp>
      <p:sp>
        <p:nvSpPr>
          <p:cNvPr id="3" name="object 3"/>
          <p:cNvSpPr txBox="1"/>
          <p:nvPr/>
        </p:nvSpPr>
        <p:spPr>
          <a:xfrm>
            <a:off x="179512" y="1412776"/>
            <a:ext cx="8784976" cy="411715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355600" marR="5080" indent="-342900" algn="just">
              <a:spcBef>
                <a:spcPts val="765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IN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Machine learning systems: </a:t>
            </a: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model can predict the emotions expressed in new text based on the patterns it has learned from the training data. They require large amounts of labeled data.</a:t>
            </a:r>
          </a:p>
          <a:p>
            <a:pPr marL="12700" marR="5080" algn="just">
              <a:spcBef>
                <a:spcPts val="765"/>
              </a:spcBef>
              <a:tabLst>
                <a:tab pos="355600" algn="l"/>
              </a:tabLst>
            </a:pPr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marR="5080" indent="-342900" algn="just">
              <a:spcBef>
                <a:spcPts val="765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Natural Language Processing is a branch of AI that has the ability to understand text and predict emotion whereas Sentiment Analysis is a core part of NLP which identifies the sentiment behind the text. </a:t>
            </a:r>
          </a:p>
          <a:p>
            <a:pPr marL="12700" marR="5080" algn="just">
              <a:spcBef>
                <a:spcPts val="765"/>
              </a:spcBef>
              <a:tabLst>
                <a:tab pos="355600" algn="l"/>
              </a:tabLst>
            </a:pPr>
            <a:endParaRPr lang="en-US" sz="2400" b="0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55600" marR="5080" indent="-342900" algn="just">
              <a:spcBef>
                <a:spcPts val="765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24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Deep learning systems: These systems use deep neural networks to learn the relationships between words and emotions in text. 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498" y="1498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79512" y="1168806"/>
            <a:ext cx="8856984" cy="3996928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355600" marR="5080" indent="-342900" algn="just">
              <a:lnSpc>
                <a:spcPts val="3240"/>
              </a:lnSpc>
              <a:spcBef>
                <a:spcPts val="720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D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ifferent techniques have been used for methodology in ML for its objectives. Data collection is done in the first step of NLP.</a:t>
            </a:r>
          </a:p>
          <a:p>
            <a:pPr marL="355600" marR="5080" indent="-342900" algn="just">
              <a:lnSpc>
                <a:spcPts val="3240"/>
              </a:lnSpc>
              <a:spcBef>
                <a:spcPts val="720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T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 dataset is pre-processed by removing unwanted data. Then, the data was split into two sets: the training and testing sets using NLP which involves Sentiment Analysis. </a:t>
            </a:r>
          </a:p>
          <a:p>
            <a:pPr marL="355600" marR="5080" indent="-342900" algn="just">
              <a:lnSpc>
                <a:spcPts val="3240"/>
              </a:lnSpc>
              <a:spcBef>
                <a:spcPts val="720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Train data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has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split up from 80% to 70% whereas Test data </a:t>
            </a: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has</a:t>
            </a: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spilt up from 10% to 20%.</a:t>
            </a:r>
          </a:p>
          <a:p>
            <a:pPr marL="355600" marR="5080" indent="-342900" algn="just">
              <a:lnSpc>
                <a:spcPts val="3240"/>
              </a:lnSpc>
              <a:spcBef>
                <a:spcPts val="720"/>
              </a:spcBef>
              <a:buFont typeface="Arial" panose="020B0604020202020204"/>
              <a:buChar char="•"/>
              <a:tabLst>
                <a:tab pos="3556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After testing data evaluation parameters are accuracy, precision, recall, and F1 score.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164" y="212966"/>
            <a:ext cx="5233670" cy="634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4000" spc="-5" dirty="0">
                <a:solidFill>
                  <a:srgbClr val="993300"/>
                </a:solidFill>
              </a:rPr>
              <a:t>PROPOSED</a:t>
            </a:r>
            <a:r>
              <a:rPr sz="4000" spc="-60" dirty="0">
                <a:solidFill>
                  <a:srgbClr val="993300"/>
                </a:solidFill>
              </a:rPr>
              <a:t> </a:t>
            </a:r>
            <a:r>
              <a:rPr sz="4000" spc="-5" dirty="0">
                <a:solidFill>
                  <a:srgbClr val="993300"/>
                </a:solidFill>
              </a:rPr>
              <a:t>METHOD</a:t>
            </a:r>
            <a:endParaRPr sz="4000" dirty="0"/>
          </a:p>
        </p:txBody>
      </p:sp>
      <p:sp>
        <p:nvSpPr>
          <p:cNvPr id="4" name="object 4"/>
          <p:cNvSpPr/>
          <p:nvPr/>
        </p:nvSpPr>
        <p:spPr>
          <a:xfrm>
            <a:off x="1498" y="1498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846312" y="377632"/>
            <a:ext cx="4978400" cy="62901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000" spc="-5" dirty="0">
                <a:solidFill>
                  <a:srgbClr val="993300"/>
                </a:solidFill>
              </a:rPr>
              <a:t>BLOCK</a:t>
            </a:r>
            <a:r>
              <a:rPr sz="4000" spc="-65" dirty="0">
                <a:solidFill>
                  <a:srgbClr val="993300"/>
                </a:solidFill>
              </a:rPr>
              <a:t> </a:t>
            </a:r>
            <a:r>
              <a:rPr sz="4000" spc="-5" dirty="0">
                <a:solidFill>
                  <a:srgbClr val="993300"/>
                </a:solidFill>
              </a:rPr>
              <a:t>DIAGRAM</a:t>
            </a:r>
          </a:p>
        </p:txBody>
      </p:sp>
      <p:sp>
        <p:nvSpPr>
          <p:cNvPr id="31" name="object 31"/>
          <p:cNvSpPr/>
          <p:nvPr/>
        </p:nvSpPr>
        <p:spPr>
          <a:xfrm>
            <a:off x="1498" y="1498"/>
            <a:ext cx="9142730" cy="6856730"/>
          </a:xfrm>
          <a:custGeom>
            <a:avLst/>
            <a:gdLst/>
            <a:ahLst/>
            <a:cxnLst/>
            <a:rect l="l" t="t" r="r" b="b"/>
            <a:pathLst>
              <a:path w="9142730" h="6856730">
                <a:moveTo>
                  <a:pt x="0" y="0"/>
                </a:moveTo>
                <a:lnTo>
                  <a:pt x="9142476" y="0"/>
                </a:lnTo>
                <a:lnTo>
                  <a:pt x="9142476" y="6856476"/>
                </a:lnTo>
                <a:lnTo>
                  <a:pt x="0" y="6856476"/>
                </a:lnTo>
                <a:lnTo>
                  <a:pt x="0" y="0"/>
                </a:lnTo>
                <a:close/>
              </a:path>
            </a:pathLst>
          </a:custGeom>
          <a:ln w="3175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92250"/>
            <a:ext cx="9144000" cy="47692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1174769-F456-E584-9F1E-54597C7BF160}"/>
              </a:ext>
            </a:extLst>
          </p:cNvPr>
          <p:cNvSpPr txBox="1"/>
          <p:nvPr/>
        </p:nvSpPr>
        <p:spPr>
          <a:xfrm>
            <a:off x="2082800" y="5861492"/>
            <a:ext cx="4505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>
                <a:latin typeface="Times New Roman" panose="02020603050405020304" pitchFamily="18" charset="0"/>
                <a:cs typeface="Times New Roman" panose="02020603050405020304" pitchFamily="18" charset="0"/>
              </a:rPr>
              <a:t>Fig1. 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 of proposed system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678</Words>
  <Application>Microsoft Office PowerPoint</Application>
  <PresentationFormat>On-screen Show (4:3)</PresentationFormat>
  <Paragraphs>79</Paragraphs>
  <Slides>13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Times New Roman</vt:lpstr>
      <vt:lpstr>Times</vt:lpstr>
      <vt:lpstr>Söhne</vt:lpstr>
      <vt:lpstr>Office Theme</vt:lpstr>
      <vt:lpstr>CMR ENGINEERING COLLEGE UGC AUTONOMOUS</vt:lpstr>
      <vt:lpstr>CONTENTS</vt:lpstr>
      <vt:lpstr>MOTIVATION</vt:lpstr>
      <vt:lpstr>RATIONALE</vt:lpstr>
      <vt:lpstr>OBJECTIVE</vt:lpstr>
      <vt:lpstr>ABSTRACT</vt:lpstr>
      <vt:lpstr>EXISTING METHOD </vt:lpstr>
      <vt:lpstr>PROPOSED METHOD</vt:lpstr>
      <vt:lpstr>BLOCK DIAGRAM</vt:lpstr>
      <vt:lpstr>RESULT</vt:lpstr>
      <vt:lpstr>   RESULT</vt:lpstr>
      <vt:lpstr>REFERENCES</vt:lpstr>
      <vt:lpstr>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CMR ENGINEERING COLLEGE UGC AUTONOMOUS</dc:title>
  <dc:creator>Subramanya Chari Kothapally</dc:creator>
  <cp:lastModifiedBy>SATYA SREE</cp:lastModifiedBy>
  <cp:revision>52</cp:revision>
  <dcterms:created xsi:type="dcterms:W3CDTF">2022-06-23T15:54:00Z</dcterms:created>
  <dcterms:modified xsi:type="dcterms:W3CDTF">2023-06-27T01:48:38Z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2022-03-04T05:30:00Z</vt:filetime>
  </property>
  <property fmtid="{D5CDD505-2E9C-101B-9397-08002B2CF9AE}" pid="3" name="Creator">
    <vt:lpwstr>WWO_wpscloud_20211119170745-7d6348b1e2</vt:lpwstr>
  </property>
  <property fmtid="{D5CDD505-2E9C-101B-9397-08002B2CF9AE}" pid="4" name="LastSaved">
    <vt:filetime>2022-06-23T05:30:00Z</vt:filetime>
  </property>
  <property fmtid="{D5CDD505-2E9C-101B-9397-08002B2CF9AE}" pid="5" name="ICV">
    <vt:lpwstr>E27A270A17984CE1B17330A93095A680</vt:lpwstr>
  </property>
  <property fmtid="{D5CDD505-2E9C-101B-9397-08002B2CF9AE}" pid="6" name="KSOProductBuildVer">
    <vt:lpwstr>1033-11.2.0.11486</vt:lpwstr>
  </property>
</Properties>
</file>